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y="5143500" cx="9144000"/>
  <p:notesSz cx="6858000" cy="9144000"/>
  <p:embeddedFontLst>
    <p:embeddedFont>
      <p:font typeface="Arial Black"/>
      <p:regular r:id="rId28"/>
    </p:embeddedFont>
    <p:embeddedFont>
      <p:font typeface="Encode Sans Black"/>
      <p:bold r:id="rId29"/>
    </p:embeddedFont>
    <p:embeddedFont>
      <p:font typeface="Open Sans"/>
      <p:regular r:id="rId30"/>
      <p:bold r:id="rId31"/>
      <p:italic r:id="rId32"/>
      <p:bold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6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ArialBlack-regular.fntdata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EncodeSansBlack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OpenSans-bold.fntdata"/><Relationship Id="rId30" Type="http://schemas.openxmlformats.org/officeDocument/2006/relationships/font" Target="fonts/OpenSans-regular.fntdata"/><Relationship Id="rId11" Type="http://schemas.openxmlformats.org/officeDocument/2006/relationships/slide" Target="slides/slide6.xml"/><Relationship Id="rId33" Type="http://schemas.openxmlformats.org/officeDocument/2006/relationships/font" Target="fonts/OpenSans-boldItalic.fntdata"/><Relationship Id="rId10" Type="http://schemas.openxmlformats.org/officeDocument/2006/relationships/slide" Target="slides/slide5.xml"/><Relationship Id="rId32" Type="http://schemas.openxmlformats.org/officeDocument/2006/relationships/font" Target="fonts/OpenSans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facebook.com/photo/?fbid=479296514202239&amp;set=a.479296500868907" TargetMode="Externa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regsciconsort.com/research/current-projects/nearshore-buoy-system/" TargetMode="Externa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g2a5deccbbeb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" name="Google Shape;29;g2a5deccbbe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Title slide from Streamlit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a654666a01_0_3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2a654666a01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a5deccbbeb_0_1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2a5deccbbeb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a654666a01_0_4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2a654666a01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a654666a01_0_5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a654666a01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a5deccbbeb_0_2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2a5deccbbeb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63ac2b62c3_3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263ac2b62c3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63ac2b62c3_3_3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263ac2b62c3_3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63ac2b62c3_3_1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263ac2b62c3_3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63ac2b62c3_3_2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263ac2b62c3_3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a6619936be_0_1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2a6619936be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g2a5deccbbeb_0_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" name="Google Shape;36;g2a5deccbbeb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TREC Photo: </a:t>
            </a:r>
            <a:r>
              <a:rPr lang="en-US" u="sng">
                <a:solidFill>
                  <a:schemeClr val="hlink"/>
                </a:solidFill>
                <a:hlinkClick r:id="rId2"/>
              </a:rPr>
              <a:t>https://www.facebook.com/photo/?fbid=479296514202239&amp;set=a.479296500868907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Erie Map: https://www.city-data.com/city/Erie-Pennsylvania.html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a6619936be_0_2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2a6619936be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a654666a01_0_6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2a654666a01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a5deccbbeb_0_3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2a5deccbbeb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g2a654666a01_0_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" name="Google Shape;47;g2a654666a01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RSC Photos: </a:t>
            </a:r>
            <a:r>
              <a:rPr lang="en-US" u="sng">
                <a:solidFill>
                  <a:schemeClr val="hlink"/>
                </a:solidFill>
                <a:hlinkClick r:id="rId2"/>
              </a:rPr>
              <a:t>https://www.regsciconsort.com/research/current-projects/nearshore-buoy-system/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TREC Tower: https://uncoveringpa.com/tom-ridge-environmental-center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2a654666a01_0_2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2a654666a01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Wave Image: https://www.thisiscolossal.com/2022/10/trevor-pottelberg-lake-erie/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a6619936be_0_2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2a6619936be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2a5deccbbeb_0_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2a5deccbbeb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2a5deccbbeb_0_3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2a5deccbbeb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a6619936be_0_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2a6619936be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a6619936be_0_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2a6619936be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4.png"/><Relationship Id="rId4" Type="http://schemas.openxmlformats.org/officeDocument/2006/relationships/image" Target="../media/image1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5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5.png"/><Relationship Id="rId4" Type="http://schemas.openxmlformats.org/officeDocument/2006/relationships/image" Target="../media/image1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- Boundless">
  <p:cSld name="2_Title Slide">
    <p:bg>
      <p:bgPr>
        <a:solidFill>
          <a:schemeClr val="dk1"/>
        </a:solidFill>
      </p:bgPr>
    </p:bg>
    <p:spTree>
      <p:nvGrpSpPr>
        <p:cNvPr id="6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UW_W Logo_White.png" id="7" name="Google Shape;7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483915" y="4219956"/>
            <a:ext cx="1371600" cy="923544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8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8081" y="4598607"/>
            <a:ext cx="2416273" cy="213486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9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8081" y="3426449"/>
            <a:ext cx="1600200" cy="1397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/>
          <p:nvPr>
            <p:ph type="title"/>
          </p:nvPr>
        </p:nvSpPr>
        <p:spPr>
          <a:xfrm>
            <a:off x="460375" y="644993"/>
            <a:ext cx="6972300" cy="264175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Font typeface="Encode Sans Black"/>
              <a:buNone/>
              <a:defRPr b="1" i="0" sz="5000" u="none" cap="none" strike="noStrike">
                <a:solidFill>
                  <a:schemeClr val="lt2"/>
                </a:solidFill>
                <a:latin typeface="Encode Sans Black"/>
                <a:ea typeface="Encode Sans Black"/>
                <a:cs typeface="Encode Sans Black"/>
                <a:sym typeface="Encode Sans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er + Subheader + Content">
  <p:cSld name="Header + Subheader + Content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idx="1" type="body"/>
          </p:nvPr>
        </p:nvSpPr>
        <p:spPr>
          <a:xfrm>
            <a:off x="447923" y="2320239"/>
            <a:ext cx="8197114" cy="22517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Merriweather Sans"/>
              <a:buChar char="&gt;"/>
              <a:defRPr b="1" i="0" sz="2400" u="none" cap="none" strike="noStrik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55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ial"/>
              <a:buChar char="–"/>
              <a:defRPr b="1" i="0" sz="2000" u="none" cap="none" strike="noStrik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429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erriweather Sans"/>
              <a:buChar char="&gt;"/>
              <a:defRPr b="1" i="0" sz="1800" u="none" cap="none" strike="noStrik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Char char="–"/>
              <a:defRPr b="1" i="0" sz="1600" u="none" cap="none" strike="noStrik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erriweather Sans"/>
              <a:buChar char="&gt;"/>
              <a:defRPr b="1" i="0" sz="1400" u="none" cap="none" strike="noStrik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3"/>
          <p:cNvSpPr txBox="1"/>
          <p:nvPr>
            <p:ph idx="2" type="body"/>
          </p:nvPr>
        </p:nvSpPr>
        <p:spPr>
          <a:xfrm>
            <a:off x="460375" y="1730667"/>
            <a:ext cx="8184662" cy="4111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Open Sans"/>
              <a:buNone/>
              <a:defRPr i="0" sz="2400" u="none" cap="none" strike="noStrik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spcBef>
                <a:spcPts val="560"/>
              </a:spcBef>
              <a:spcAft>
                <a:spcPts val="0"/>
              </a:spcAft>
              <a:buClr>
                <a:srgbClr val="E8D3A2"/>
              </a:buClr>
              <a:buSzPts val="2800"/>
              <a:buFont typeface="Open Sans"/>
              <a:buNone/>
              <a:defRPr i="0" sz="2800" u="none" cap="none" strike="noStrike">
                <a:solidFill>
                  <a:srgbClr val="E8D3A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28600" lvl="2" marL="1371600" marR="0" rtl="0" algn="l">
              <a:spcBef>
                <a:spcPts val="480"/>
              </a:spcBef>
              <a:spcAft>
                <a:spcPts val="0"/>
              </a:spcAft>
              <a:buClr>
                <a:srgbClr val="E8D3A2"/>
              </a:buClr>
              <a:buSzPts val="2400"/>
              <a:buFont typeface="Open Sans"/>
              <a:buNone/>
              <a:defRPr i="0" sz="2400" u="none" cap="none" strike="noStrike">
                <a:solidFill>
                  <a:srgbClr val="E8D3A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28600" lvl="3" marL="1828800" marR="0" rtl="0" algn="l">
              <a:spcBef>
                <a:spcPts val="400"/>
              </a:spcBef>
              <a:spcAft>
                <a:spcPts val="0"/>
              </a:spcAft>
              <a:buClr>
                <a:srgbClr val="E8D3A2"/>
              </a:buClr>
              <a:buSzPts val="2000"/>
              <a:buFont typeface="Open Sans"/>
              <a:buNone/>
              <a:defRPr i="0" sz="2000" u="none" cap="none" strike="noStrike">
                <a:solidFill>
                  <a:srgbClr val="E8D3A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28600" lvl="4" marL="2286000" marR="0" rtl="0" algn="l">
              <a:spcBef>
                <a:spcPts val="400"/>
              </a:spcBef>
              <a:spcAft>
                <a:spcPts val="0"/>
              </a:spcAft>
              <a:buClr>
                <a:srgbClr val="E8D3A2"/>
              </a:buClr>
              <a:buSzPts val="2000"/>
              <a:buFont typeface="Open Sans"/>
              <a:buNone/>
              <a:defRPr i="0" sz="2000" u="none" cap="none" strike="noStrike">
                <a:solidFill>
                  <a:srgbClr val="E8D3A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Open Sans"/>
              <a:buChar char="•"/>
              <a:defRPr i="0" sz="2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Open Sans"/>
              <a:buChar char="•"/>
              <a:defRPr i="0" sz="2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Open Sans"/>
              <a:buChar char="•"/>
              <a:defRPr i="0" sz="2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Open Sans"/>
              <a:buChar char="•"/>
              <a:defRPr i="0" sz="2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pic>
        <p:nvPicPr>
          <p:cNvPr id="14" name="Google Shape;14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49031" y="1363508"/>
            <a:ext cx="1103781" cy="963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05037" y="4675530"/>
            <a:ext cx="2540000" cy="172311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3"/>
          <p:cNvSpPr txBox="1"/>
          <p:nvPr>
            <p:ph type="title"/>
          </p:nvPr>
        </p:nvSpPr>
        <p:spPr>
          <a:xfrm>
            <a:off x="447923" y="371510"/>
            <a:ext cx="8197114" cy="9937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Encode Sans Black"/>
              <a:buNone/>
              <a:defRPr b="1" i="0" sz="3000" u="none" cap="none" strike="noStrike">
                <a:solidFill>
                  <a:schemeClr val="lt2"/>
                </a:solidFill>
                <a:latin typeface="Encode Sans Black"/>
                <a:ea typeface="Encode Sans Black"/>
                <a:cs typeface="Encode Sans Black"/>
                <a:sym typeface="Encode Sans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- UW">
  <p:cSld name="1_Title Slide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UW_W Logo_White.png" id="18" name="Google Shape;18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483915" y="4219956"/>
            <a:ext cx="1371600" cy="9235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8081" y="4675530"/>
            <a:ext cx="2540000" cy="1723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20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8081" y="3426449"/>
            <a:ext cx="1600200" cy="139700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4"/>
          <p:cNvSpPr txBox="1"/>
          <p:nvPr>
            <p:ph type="title"/>
          </p:nvPr>
        </p:nvSpPr>
        <p:spPr>
          <a:xfrm>
            <a:off x="460375" y="644993"/>
            <a:ext cx="7023540" cy="264175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Font typeface="Encode Sans Black"/>
              <a:buNone/>
              <a:defRPr b="1" i="0" sz="5000" u="none" cap="none" strike="noStrike">
                <a:solidFill>
                  <a:schemeClr val="lt2"/>
                </a:solidFill>
                <a:latin typeface="Encode Sans Black"/>
                <a:ea typeface="Encode Sans Black"/>
                <a:cs typeface="Encode Sans Black"/>
                <a:sym typeface="Encode Sans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er + Content">
  <p:cSld name="Header + Content">
    <p:bg>
      <p:bgPr>
        <a:solidFill>
          <a:schemeClr val="dk1"/>
        </a:solid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/>
          <p:nvPr>
            <p:ph idx="1" type="body"/>
          </p:nvPr>
        </p:nvSpPr>
        <p:spPr>
          <a:xfrm>
            <a:off x="447923" y="1730667"/>
            <a:ext cx="8197114" cy="23659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Merriweather Sans"/>
              <a:buChar char="&gt;"/>
              <a:defRPr b="1" i="0" sz="2400" u="none" cap="none" strike="noStrik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55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ial"/>
              <a:buChar char="–"/>
              <a:defRPr b="1" i="0" sz="2000" u="none" cap="none" strike="noStrik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429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erriweather Sans"/>
              <a:buChar char="&gt;"/>
              <a:defRPr b="1" i="0" sz="1800" u="none" cap="none" strike="noStrik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Char char="–"/>
              <a:defRPr b="1" i="0" sz="1600" u="none" cap="none" strike="noStrik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erriweather Sans"/>
              <a:buChar char="&gt;"/>
              <a:defRPr b="1" i="0" sz="1400" u="none" cap="none" strike="noStrik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24" name="Google Shape;24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49031" y="1363508"/>
            <a:ext cx="1103781" cy="9636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W_W Logo_White.png" id="25" name="Google Shape;25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83915" y="4219956"/>
            <a:ext cx="1371600" cy="923544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5"/>
          <p:cNvSpPr txBox="1"/>
          <p:nvPr>
            <p:ph type="title"/>
          </p:nvPr>
        </p:nvSpPr>
        <p:spPr>
          <a:xfrm>
            <a:off x="447923" y="369733"/>
            <a:ext cx="8197114" cy="9937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Encode Sans Black"/>
              <a:buNone/>
              <a:defRPr b="1" i="0" sz="3000" u="none" cap="none" strike="noStrike">
                <a:solidFill>
                  <a:schemeClr val="lt2"/>
                </a:solidFill>
                <a:latin typeface="Encode Sans Black"/>
                <a:ea typeface="Encode Sans Black"/>
                <a:cs typeface="Encode Sans Black"/>
                <a:sym typeface="Encode Sans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1.png"/><Relationship Id="rId4" Type="http://schemas.openxmlformats.org/officeDocument/2006/relationships/image" Target="../media/image10.png"/><Relationship Id="rId5" Type="http://schemas.openxmlformats.org/officeDocument/2006/relationships/image" Target="../media/image2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9.png"/><Relationship Id="rId4" Type="http://schemas.openxmlformats.org/officeDocument/2006/relationships/image" Target="../media/image2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3.png"/><Relationship Id="rId4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7.png"/><Relationship Id="rId5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5.jpg"/><Relationship Id="rId4" Type="http://schemas.openxmlformats.org/officeDocument/2006/relationships/image" Target="../media/image19.jpg"/><Relationship Id="rId5" Type="http://schemas.openxmlformats.org/officeDocument/2006/relationships/image" Target="../media/image18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jpg"/><Relationship Id="rId4" Type="http://schemas.openxmlformats.org/officeDocument/2006/relationships/image" Target="../media/image13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idx="1" type="body"/>
          </p:nvPr>
        </p:nvSpPr>
        <p:spPr>
          <a:xfrm>
            <a:off x="447925" y="4540641"/>
            <a:ext cx="8197200" cy="321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b="0" lang="en-US" sz="1400">
                <a:solidFill>
                  <a:srgbClr val="FAFAFA"/>
                </a:solidFill>
                <a:highlight>
                  <a:srgbClr val="0E1117"/>
                </a:highlight>
                <a:latin typeface="Calibri"/>
                <a:ea typeface="Calibri"/>
                <a:cs typeface="Calibri"/>
                <a:sym typeface="Calibri"/>
              </a:rPr>
              <a:t>Colin Baxter, Zac Espinosa, Ben Makhlouf, &amp; Cole Morokhovich</a:t>
            </a:r>
            <a:endParaRPr sz="1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32;p6"/>
          <p:cNvSpPr txBox="1"/>
          <p:nvPr>
            <p:ph type="title"/>
          </p:nvPr>
        </p:nvSpPr>
        <p:spPr>
          <a:xfrm>
            <a:off x="447923" y="371510"/>
            <a:ext cx="8197200" cy="993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Bware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/>
              <a:t>Buoy Water Analysis Reporting Environment</a:t>
            </a:r>
            <a:endParaRPr sz="2300"/>
          </a:p>
        </p:txBody>
      </p:sp>
      <p:sp>
        <p:nvSpPr>
          <p:cNvPr id="33" name="Google Shape;33;p6"/>
          <p:cNvSpPr txBox="1"/>
          <p:nvPr/>
        </p:nvSpPr>
        <p:spPr>
          <a:xfrm>
            <a:off x="583475" y="1457325"/>
            <a:ext cx="30696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lt2"/>
                </a:solidFill>
              </a:rPr>
              <a:t>*still open to suggestions for a better acronym</a:t>
            </a:r>
            <a:endParaRPr sz="1500">
              <a:solidFill>
                <a:schemeClr val="lt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5"/>
          <p:cNvSpPr txBox="1"/>
          <p:nvPr>
            <p:ph type="title"/>
          </p:nvPr>
        </p:nvSpPr>
        <p:spPr>
          <a:xfrm>
            <a:off x="447923" y="369733"/>
            <a:ext cx="8197200" cy="993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Streamlit App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None/>
            </a:pPr>
            <a:r>
              <a:rPr b="0" lang="en-US" sz="2400">
                <a:latin typeface="Open Sans"/>
                <a:ea typeface="Open Sans"/>
                <a:cs typeface="Open Sans"/>
                <a:sym typeface="Open Sans"/>
              </a:rPr>
              <a:t>Portal to the clean, organized data</a:t>
            </a:r>
            <a:endParaRPr sz="2300"/>
          </a:p>
        </p:txBody>
      </p:sp>
      <p:pic>
        <p:nvPicPr>
          <p:cNvPr id="114" name="Google Shape;11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3375" y="1502208"/>
            <a:ext cx="2897628" cy="3475066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5"/>
          <p:cNvSpPr txBox="1"/>
          <p:nvPr>
            <p:ph idx="1" type="body"/>
          </p:nvPr>
        </p:nvSpPr>
        <p:spPr>
          <a:xfrm>
            <a:off x="3451000" y="1730675"/>
            <a:ext cx="5194200" cy="2365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45720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b="0" lang="en-US" sz="1500">
                <a:latin typeface="Arial"/>
                <a:ea typeface="Arial"/>
                <a:cs typeface="Arial"/>
                <a:sym typeface="Arial"/>
              </a:rPr>
              <a:t>Use-cases:</a:t>
            </a:r>
            <a:endParaRPr b="0" sz="1500"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spcBef>
                <a:spcPts val="480"/>
              </a:spcBef>
              <a:spcAft>
                <a:spcPts val="0"/>
              </a:spcAft>
              <a:buSzPts val="1500"/>
              <a:buFont typeface="Arial"/>
              <a:buChar char="●"/>
            </a:pPr>
            <a:r>
              <a:rPr b="0" lang="en-US" sz="1500">
                <a:latin typeface="Arial"/>
                <a:ea typeface="Arial"/>
                <a:cs typeface="Arial"/>
                <a:sym typeface="Arial"/>
              </a:rPr>
              <a:t>Scientific Research</a:t>
            </a:r>
            <a:endParaRPr b="0" sz="1500"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●"/>
            </a:pPr>
            <a:r>
              <a:rPr b="0" lang="en-US" sz="1500">
                <a:latin typeface="Arial"/>
                <a:ea typeface="Arial"/>
                <a:cs typeface="Arial"/>
                <a:sym typeface="Arial"/>
              </a:rPr>
              <a:t>Fishing Insight</a:t>
            </a:r>
            <a:endParaRPr b="0" sz="15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6"/>
          <p:cNvSpPr txBox="1"/>
          <p:nvPr>
            <p:ph idx="1" type="body"/>
          </p:nvPr>
        </p:nvSpPr>
        <p:spPr>
          <a:xfrm>
            <a:off x="447925" y="1554100"/>
            <a:ext cx="3882600" cy="3442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23850" lvl="0" marL="457200" rtl="0" algn="l">
              <a:spcBef>
                <a:spcPts val="480"/>
              </a:spcBef>
              <a:spcAft>
                <a:spcPts val="0"/>
              </a:spcAft>
              <a:buSzPts val="1500"/>
              <a:buFont typeface="Arial"/>
              <a:buChar char="●"/>
            </a:pPr>
            <a:r>
              <a:rPr b="0" lang="en-US" sz="1500">
                <a:latin typeface="Arial"/>
                <a:ea typeface="Arial"/>
                <a:cs typeface="Arial"/>
                <a:sym typeface="Arial"/>
              </a:rPr>
              <a:t>Users filter data based on</a:t>
            </a:r>
            <a:endParaRPr b="0" sz="1500">
              <a:latin typeface="Arial"/>
              <a:ea typeface="Arial"/>
              <a:cs typeface="Arial"/>
              <a:sym typeface="Arial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b="0" lang="en-US" sz="1500">
                <a:latin typeface="Arial"/>
                <a:ea typeface="Arial"/>
                <a:cs typeface="Arial"/>
                <a:sym typeface="Arial"/>
              </a:rPr>
              <a:t>Location</a:t>
            </a:r>
            <a:endParaRPr b="0" sz="1500">
              <a:latin typeface="Arial"/>
              <a:ea typeface="Arial"/>
              <a:cs typeface="Arial"/>
              <a:sym typeface="Arial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b="0" lang="en-US" sz="1500">
                <a:latin typeface="Arial"/>
                <a:ea typeface="Arial"/>
                <a:cs typeface="Arial"/>
                <a:sym typeface="Arial"/>
              </a:rPr>
              <a:t>Time period</a:t>
            </a:r>
            <a:endParaRPr b="0" sz="1500">
              <a:latin typeface="Arial"/>
              <a:ea typeface="Arial"/>
              <a:cs typeface="Arial"/>
              <a:sym typeface="Arial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b="0" lang="en-US" sz="1500">
                <a:latin typeface="Arial"/>
                <a:ea typeface="Arial"/>
                <a:cs typeface="Arial"/>
                <a:sym typeface="Arial"/>
              </a:rPr>
              <a:t>Time interval</a:t>
            </a:r>
            <a:endParaRPr b="0" sz="1500">
              <a:latin typeface="Arial"/>
              <a:ea typeface="Arial"/>
              <a:cs typeface="Arial"/>
              <a:sym typeface="Arial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○"/>
            </a:pPr>
            <a:r>
              <a:rPr b="0" lang="en-US" sz="1500">
                <a:latin typeface="Arial"/>
                <a:ea typeface="Arial"/>
                <a:cs typeface="Arial"/>
                <a:sym typeface="Arial"/>
              </a:rPr>
              <a:t>Parameter</a:t>
            </a:r>
            <a:endParaRPr b="0" sz="1500"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●"/>
            </a:pPr>
            <a:r>
              <a:rPr b="0" lang="en-US" sz="1500">
                <a:latin typeface="Arial"/>
                <a:ea typeface="Arial"/>
                <a:cs typeface="Arial"/>
                <a:sym typeface="Arial"/>
              </a:rPr>
              <a:t>Available plots include</a:t>
            </a:r>
            <a:endParaRPr b="0" sz="1500">
              <a:latin typeface="Arial"/>
              <a:ea typeface="Arial"/>
              <a:cs typeface="Arial"/>
              <a:sym typeface="Arial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○"/>
            </a:pPr>
            <a:r>
              <a:rPr b="0" lang="en-US" sz="1500">
                <a:latin typeface="Arial"/>
                <a:ea typeface="Arial"/>
                <a:cs typeface="Arial"/>
                <a:sym typeface="Arial"/>
              </a:rPr>
              <a:t>Chronological</a:t>
            </a:r>
            <a:endParaRPr b="0" sz="1500">
              <a:latin typeface="Arial"/>
              <a:ea typeface="Arial"/>
              <a:cs typeface="Arial"/>
              <a:sym typeface="Arial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○"/>
            </a:pPr>
            <a:r>
              <a:rPr b="0" lang="en-US" sz="1500">
                <a:latin typeface="Arial"/>
                <a:ea typeface="Arial"/>
                <a:cs typeface="Arial"/>
                <a:sym typeface="Arial"/>
              </a:rPr>
              <a:t>Annual Comparison</a:t>
            </a:r>
            <a:endParaRPr b="0" sz="1500"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●"/>
            </a:pPr>
            <a:r>
              <a:rPr b="0" lang="en-US" sz="1500">
                <a:latin typeface="Arial"/>
                <a:ea typeface="Arial"/>
                <a:cs typeface="Arial"/>
                <a:sym typeface="Arial"/>
              </a:rPr>
              <a:t>Customization</a:t>
            </a:r>
            <a:endParaRPr b="0" sz="1500">
              <a:latin typeface="Arial"/>
              <a:ea typeface="Arial"/>
              <a:cs typeface="Arial"/>
              <a:sym typeface="Arial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○"/>
            </a:pPr>
            <a:r>
              <a:rPr b="0" lang="en-US" sz="1500">
                <a:latin typeface="Arial"/>
                <a:ea typeface="Arial"/>
                <a:cs typeface="Arial"/>
                <a:sym typeface="Arial"/>
              </a:rPr>
              <a:t>Toggle error bars</a:t>
            </a:r>
            <a:endParaRPr b="0" sz="1500">
              <a:latin typeface="Arial"/>
              <a:ea typeface="Arial"/>
              <a:cs typeface="Arial"/>
              <a:sym typeface="Arial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○"/>
            </a:pPr>
            <a:r>
              <a:rPr b="0" lang="en-US" sz="1500">
                <a:latin typeface="Arial"/>
                <a:ea typeface="Arial"/>
                <a:cs typeface="Arial"/>
                <a:sym typeface="Arial"/>
              </a:rPr>
              <a:t>Adjust plot height, width</a:t>
            </a:r>
            <a:endParaRPr b="0" sz="1500"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●"/>
            </a:pPr>
            <a:r>
              <a:rPr b="0" lang="en-US" sz="1500">
                <a:latin typeface="Arial"/>
                <a:ea typeface="Arial"/>
                <a:cs typeface="Arial"/>
                <a:sym typeface="Arial"/>
              </a:rPr>
              <a:t>Export</a:t>
            </a:r>
            <a:endParaRPr b="0" sz="1500">
              <a:latin typeface="Arial"/>
              <a:ea typeface="Arial"/>
              <a:cs typeface="Arial"/>
              <a:sym typeface="Arial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○"/>
            </a:pPr>
            <a:r>
              <a:rPr b="0" lang="en-US" sz="1500">
                <a:latin typeface="Arial"/>
                <a:ea typeface="Arial"/>
                <a:cs typeface="Arial"/>
                <a:sym typeface="Arial"/>
              </a:rPr>
              <a:t>png of plot</a:t>
            </a:r>
            <a:endParaRPr b="0" sz="1500">
              <a:latin typeface="Arial"/>
              <a:ea typeface="Arial"/>
              <a:cs typeface="Arial"/>
              <a:sym typeface="Arial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○"/>
            </a:pPr>
            <a:r>
              <a:rPr b="0" lang="en-US" sz="1500">
                <a:latin typeface="Arial"/>
                <a:ea typeface="Arial"/>
                <a:cs typeface="Arial"/>
                <a:sym typeface="Arial"/>
              </a:rPr>
              <a:t>.csv of plotted data</a:t>
            </a:r>
            <a:endParaRPr b="0" sz="15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16"/>
          <p:cNvSpPr txBox="1"/>
          <p:nvPr>
            <p:ph type="title"/>
          </p:nvPr>
        </p:nvSpPr>
        <p:spPr>
          <a:xfrm>
            <a:off x="447923" y="371510"/>
            <a:ext cx="8197200" cy="993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Temporal History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None/>
            </a:pPr>
            <a:r>
              <a:rPr b="0" lang="en-US" sz="2400">
                <a:latin typeface="Open Sans"/>
                <a:ea typeface="Open Sans"/>
                <a:cs typeface="Open Sans"/>
                <a:sym typeface="Open Sans"/>
              </a:rPr>
              <a:t>A General Overview of Data</a:t>
            </a:r>
            <a:endParaRPr/>
          </a:p>
        </p:txBody>
      </p:sp>
      <p:pic>
        <p:nvPicPr>
          <p:cNvPr id="122" name="Google Shape;12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55525" y="1517799"/>
            <a:ext cx="5036073" cy="2663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7"/>
          <p:cNvSpPr txBox="1"/>
          <p:nvPr>
            <p:ph type="title"/>
          </p:nvPr>
        </p:nvSpPr>
        <p:spPr>
          <a:xfrm>
            <a:off x="447923" y="369733"/>
            <a:ext cx="8197200" cy="993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Chronological Plot</a:t>
            </a:r>
            <a:endParaRPr/>
          </a:p>
        </p:txBody>
      </p:sp>
      <p:pic>
        <p:nvPicPr>
          <p:cNvPr id="128" name="Google Shape;12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16033"/>
            <a:ext cx="4019232" cy="34750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52625" y="1516025"/>
            <a:ext cx="3866826" cy="6438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52626" y="2470599"/>
            <a:ext cx="3866826" cy="1699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8"/>
          <p:cNvSpPr txBox="1"/>
          <p:nvPr>
            <p:ph type="title"/>
          </p:nvPr>
        </p:nvSpPr>
        <p:spPr>
          <a:xfrm>
            <a:off x="447923" y="369733"/>
            <a:ext cx="8197200" cy="993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Annual Comparison Plot</a:t>
            </a:r>
            <a:endParaRPr/>
          </a:p>
        </p:txBody>
      </p:sp>
      <p:pic>
        <p:nvPicPr>
          <p:cNvPr id="136" name="Google Shape;13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4025" y="1585183"/>
            <a:ext cx="4181943" cy="34750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9"/>
          <p:cNvSpPr txBox="1"/>
          <p:nvPr>
            <p:ph idx="1" type="body"/>
          </p:nvPr>
        </p:nvSpPr>
        <p:spPr>
          <a:xfrm>
            <a:off x="447925" y="1554104"/>
            <a:ext cx="8197200" cy="3018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-US"/>
              <a:t>It may be useful for scientists to visualize how long term trends change over time, and to have a tool to help find data points to </a:t>
            </a:r>
            <a:r>
              <a:rPr lang="en-US"/>
              <a:t>further </a:t>
            </a:r>
            <a:r>
              <a:rPr lang="en-US"/>
              <a:t>explore in a large dataset</a:t>
            </a:r>
            <a:endParaRPr/>
          </a:p>
        </p:txBody>
      </p:sp>
      <p:sp>
        <p:nvSpPr>
          <p:cNvPr id="142" name="Google Shape;142;p19"/>
          <p:cNvSpPr txBox="1"/>
          <p:nvPr>
            <p:ph type="title"/>
          </p:nvPr>
        </p:nvSpPr>
        <p:spPr>
          <a:xfrm>
            <a:off x="473400" y="378843"/>
            <a:ext cx="8197200" cy="9570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Advanced Data Analytics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None/>
            </a:pPr>
            <a:r>
              <a:rPr b="0" lang="en-US" sz="2400">
                <a:latin typeface="Open Sans"/>
                <a:ea typeface="Open Sans"/>
                <a:cs typeface="Open Sans"/>
                <a:sym typeface="Open Sans"/>
              </a:rPr>
              <a:t>Pulling out patterns in the data relevant to scientists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0"/>
          <p:cNvSpPr txBox="1"/>
          <p:nvPr>
            <p:ph type="title"/>
          </p:nvPr>
        </p:nvSpPr>
        <p:spPr>
          <a:xfrm>
            <a:off x="447923" y="371510"/>
            <a:ext cx="8197200" cy="993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Visualize Time series data with a trend</a:t>
            </a:r>
            <a:endParaRPr/>
          </a:p>
        </p:txBody>
      </p:sp>
      <p:pic>
        <p:nvPicPr>
          <p:cNvPr id="148" name="Google Shape;14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5477" y="1563800"/>
            <a:ext cx="4929623" cy="3052149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0"/>
          <p:cNvSpPr txBox="1"/>
          <p:nvPr/>
        </p:nvSpPr>
        <p:spPr>
          <a:xfrm>
            <a:off x="5495100" y="1987150"/>
            <a:ext cx="3648900" cy="200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Char char="●"/>
            </a:pPr>
            <a:r>
              <a:rPr lang="en-US" sz="1500">
                <a:solidFill>
                  <a:schemeClr val="lt2"/>
                </a:solidFill>
              </a:rPr>
              <a:t>Explore locations using dynamic map</a:t>
            </a:r>
            <a:endParaRPr sz="1500">
              <a:solidFill>
                <a:schemeClr val="lt2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Char char="●"/>
            </a:pPr>
            <a:r>
              <a:rPr lang="en-US" sz="1500">
                <a:solidFill>
                  <a:schemeClr val="lt2"/>
                </a:solidFill>
              </a:rPr>
              <a:t>Select location of interest </a:t>
            </a:r>
            <a:endParaRPr sz="1500">
              <a:solidFill>
                <a:schemeClr val="lt2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Char char="○"/>
            </a:pPr>
            <a:r>
              <a:rPr lang="en-US" sz="1500">
                <a:solidFill>
                  <a:schemeClr val="lt2"/>
                </a:solidFill>
              </a:rPr>
              <a:t>Icon turns red</a:t>
            </a:r>
            <a:endParaRPr sz="15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1"/>
          <p:cNvSpPr txBox="1"/>
          <p:nvPr>
            <p:ph idx="1" type="body"/>
          </p:nvPr>
        </p:nvSpPr>
        <p:spPr>
          <a:xfrm>
            <a:off x="447923" y="2320239"/>
            <a:ext cx="8197200" cy="2251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21"/>
          <p:cNvSpPr txBox="1"/>
          <p:nvPr>
            <p:ph idx="2" type="body"/>
          </p:nvPr>
        </p:nvSpPr>
        <p:spPr>
          <a:xfrm>
            <a:off x="460375" y="1730667"/>
            <a:ext cx="8184600" cy="411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21"/>
          <p:cNvSpPr txBox="1"/>
          <p:nvPr>
            <p:ph type="title"/>
          </p:nvPr>
        </p:nvSpPr>
        <p:spPr>
          <a:xfrm>
            <a:off x="447923" y="371510"/>
            <a:ext cx="8197200" cy="993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Visualize time series data with a trend</a:t>
            </a:r>
            <a:endParaRPr/>
          </a:p>
        </p:txBody>
      </p:sp>
      <p:pic>
        <p:nvPicPr>
          <p:cNvPr id="157" name="Google Shape;15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5450" y="1592050"/>
            <a:ext cx="5293774" cy="339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71600" y="2165638"/>
            <a:ext cx="3453326" cy="2251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2"/>
          <p:cNvSpPr txBox="1"/>
          <p:nvPr>
            <p:ph type="title"/>
          </p:nvPr>
        </p:nvSpPr>
        <p:spPr>
          <a:xfrm>
            <a:off x="400798" y="-99515"/>
            <a:ext cx="8197200" cy="993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Exploring Anomalies in the data</a:t>
            </a:r>
            <a:endParaRPr/>
          </a:p>
        </p:txBody>
      </p:sp>
      <p:sp>
        <p:nvSpPr>
          <p:cNvPr id="164" name="Google Shape;164;p22"/>
          <p:cNvSpPr txBox="1"/>
          <p:nvPr/>
        </p:nvSpPr>
        <p:spPr>
          <a:xfrm>
            <a:off x="1294325" y="813850"/>
            <a:ext cx="7758000" cy="12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E8D3A2"/>
                </a:solidFill>
              </a:rPr>
              <a:t>User defined preferences for… </a:t>
            </a:r>
            <a:endParaRPr>
              <a:solidFill>
                <a:srgbClr val="E8D3A2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solidFill>
                  <a:srgbClr val="E8D3A2"/>
                </a:solidFill>
              </a:rPr>
              <a:t>Period:</a:t>
            </a:r>
            <a:r>
              <a:rPr lang="en-US">
                <a:solidFill>
                  <a:srgbClr val="E8D3A2"/>
                </a:solidFill>
              </a:rPr>
              <a:t> Window of seasonality to explore. </a:t>
            </a:r>
            <a:endParaRPr>
              <a:solidFill>
                <a:srgbClr val="E8D3A2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solidFill>
                  <a:srgbClr val="E8D3A2"/>
                </a:solidFill>
              </a:rPr>
              <a:t>IQR_alpha:</a:t>
            </a:r>
            <a:r>
              <a:rPr lang="en-US">
                <a:solidFill>
                  <a:srgbClr val="E8D3A2"/>
                </a:solidFill>
              </a:rPr>
              <a:t> Calibrates model sensitivity to detecting outliers </a:t>
            </a:r>
            <a:endParaRPr>
              <a:solidFill>
                <a:srgbClr val="E8D3A2"/>
              </a:solidFill>
            </a:endParaRPr>
          </a:p>
        </p:txBody>
      </p:sp>
      <p:pic>
        <p:nvPicPr>
          <p:cNvPr id="165" name="Google Shape;16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7650" y="1653350"/>
            <a:ext cx="5169899" cy="339755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2"/>
          <p:cNvSpPr txBox="1"/>
          <p:nvPr/>
        </p:nvSpPr>
        <p:spPr>
          <a:xfrm>
            <a:off x="5727550" y="1714500"/>
            <a:ext cx="3268800" cy="27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Char char="●"/>
            </a:pPr>
            <a:r>
              <a:rPr lang="en-US" sz="1500">
                <a:solidFill>
                  <a:schemeClr val="lt2"/>
                </a:solidFill>
              </a:rPr>
              <a:t>Performs</a:t>
            </a:r>
            <a:r>
              <a:rPr lang="en-US" sz="1500">
                <a:solidFill>
                  <a:schemeClr val="lt2"/>
                </a:solidFill>
              </a:rPr>
              <a:t> statistical decomposition </a:t>
            </a:r>
            <a:endParaRPr sz="1500">
              <a:solidFill>
                <a:schemeClr val="lt2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Char char="●"/>
            </a:pPr>
            <a:r>
              <a:rPr lang="en-US" sz="1500">
                <a:solidFill>
                  <a:schemeClr val="lt2"/>
                </a:solidFill>
              </a:rPr>
              <a:t>Visualizes</a:t>
            </a:r>
            <a:r>
              <a:rPr lang="en-US" sz="1500">
                <a:solidFill>
                  <a:schemeClr val="lt2"/>
                </a:solidFill>
              </a:rPr>
              <a:t> time series data</a:t>
            </a:r>
            <a:endParaRPr sz="1500">
              <a:solidFill>
                <a:schemeClr val="lt2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Char char="●"/>
            </a:pPr>
            <a:r>
              <a:rPr lang="en-US" sz="1500">
                <a:solidFill>
                  <a:schemeClr val="lt2"/>
                </a:solidFill>
              </a:rPr>
              <a:t>Flags…</a:t>
            </a:r>
            <a:endParaRPr sz="1500">
              <a:solidFill>
                <a:schemeClr val="lt2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Char char="○"/>
            </a:pPr>
            <a:r>
              <a:rPr lang="en-US" sz="1500">
                <a:solidFill>
                  <a:schemeClr val="lt2"/>
                </a:solidFill>
              </a:rPr>
              <a:t>Anomaly bands</a:t>
            </a:r>
            <a:endParaRPr sz="1500">
              <a:solidFill>
                <a:schemeClr val="lt2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Char char="○"/>
            </a:pPr>
            <a:r>
              <a:rPr lang="en-US" sz="1500">
                <a:solidFill>
                  <a:schemeClr val="lt2"/>
                </a:solidFill>
              </a:rPr>
              <a:t>Values marked as anomalies </a:t>
            </a:r>
            <a:endParaRPr sz="15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2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Char char="●"/>
            </a:pPr>
            <a:r>
              <a:rPr lang="en-US" sz="1500">
                <a:solidFill>
                  <a:schemeClr val="lt2"/>
                </a:solidFill>
              </a:rPr>
              <a:t>User can hover to inspect</a:t>
            </a:r>
            <a:endParaRPr sz="15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2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Char char="●"/>
            </a:pPr>
            <a:r>
              <a:rPr lang="en-US" sz="1500">
                <a:solidFill>
                  <a:schemeClr val="lt2"/>
                </a:solidFill>
              </a:rPr>
              <a:t>V2: clearly lay these values out for export or further exploration</a:t>
            </a:r>
            <a:endParaRPr sz="15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3"/>
          <p:cNvSpPr txBox="1"/>
          <p:nvPr>
            <p:ph type="title"/>
          </p:nvPr>
        </p:nvSpPr>
        <p:spPr>
          <a:xfrm>
            <a:off x="447923" y="371510"/>
            <a:ext cx="8197200" cy="993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Deconstruction of Time Series Statistics,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Anomaly Calculation</a:t>
            </a:r>
            <a:endParaRPr/>
          </a:p>
        </p:txBody>
      </p:sp>
      <p:pic>
        <p:nvPicPr>
          <p:cNvPr id="172" name="Google Shape;17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9400" y="1613675"/>
            <a:ext cx="4670627" cy="3341401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3"/>
          <p:cNvSpPr txBox="1"/>
          <p:nvPr/>
        </p:nvSpPr>
        <p:spPr>
          <a:xfrm>
            <a:off x="5200025" y="1613675"/>
            <a:ext cx="3796200" cy="28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lt2"/>
                </a:solidFill>
              </a:rPr>
              <a:t>“Show Statistical Decomposition” </a:t>
            </a:r>
            <a:endParaRPr b="1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lt2"/>
                </a:solidFill>
              </a:rPr>
              <a:t>button shows: </a:t>
            </a:r>
            <a:endParaRPr b="1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Char char="●"/>
            </a:pPr>
            <a:r>
              <a:rPr lang="en-US" sz="1500">
                <a:solidFill>
                  <a:schemeClr val="lt2"/>
                </a:solidFill>
              </a:rPr>
              <a:t>Observed data </a:t>
            </a:r>
            <a:endParaRPr sz="1500">
              <a:solidFill>
                <a:schemeClr val="lt2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Char char="●"/>
            </a:pPr>
            <a:r>
              <a:rPr lang="en-US" sz="1500">
                <a:solidFill>
                  <a:schemeClr val="lt2"/>
                </a:solidFill>
              </a:rPr>
              <a:t>Seasonality in the data</a:t>
            </a:r>
            <a:endParaRPr sz="1500">
              <a:solidFill>
                <a:schemeClr val="lt2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Char char="○"/>
            </a:pPr>
            <a:r>
              <a:rPr lang="en-US" sz="1500">
                <a:solidFill>
                  <a:schemeClr val="lt2"/>
                </a:solidFill>
              </a:rPr>
              <a:t>Trends in </a:t>
            </a:r>
            <a:r>
              <a:rPr lang="en-US" sz="1500">
                <a:solidFill>
                  <a:schemeClr val="lt2"/>
                </a:solidFill>
              </a:rPr>
              <a:t>recurrent</a:t>
            </a:r>
            <a:r>
              <a:rPr lang="en-US" sz="1500">
                <a:solidFill>
                  <a:schemeClr val="lt2"/>
                </a:solidFill>
              </a:rPr>
              <a:t> cycles</a:t>
            </a:r>
            <a:endParaRPr sz="1500">
              <a:solidFill>
                <a:schemeClr val="lt2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Char char="●"/>
            </a:pPr>
            <a:r>
              <a:rPr lang="en-US" sz="1500">
                <a:solidFill>
                  <a:schemeClr val="lt2"/>
                </a:solidFill>
              </a:rPr>
              <a:t>Overall trends</a:t>
            </a:r>
            <a:endParaRPr sz="1500">
              <a:solidFill>
                <a:schemeClr val="lt2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Char char="●"/>
            </a:pPr>
            <a:r>
              <a:rPr lang="en-US" sz="1500">
                <a:solidFill>
                  <a:schemeClr val="lt2"/>
                </a:solidFill>
              </a:rPr>
              <a:t>Residual: patterns left unexplained by long term or seasonal trends. </a:t>
            </a:r>
            <a:endParaRPr sz="15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4"/>
          <p:cNvSpPr txBox="1"/>
          <p:nvPr>
            <p:ph idx="1" type="body"/>
          </p:nvPr>
        </p:nvSpPr>
        <p:spPr>
          <a:xfrm>
            <a:off x="447923" y="1730667"/>
            <a:ext cx="8197200" cy="2365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Directory structure is important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Critical details are not always included in the docs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Design GUIs to most optimally utilize test-driven development</a:t>
            </a:r>
            <a:endParaRPr sz="1800"/>
          </a:p>
        </p:txBody>
      </p:sp>
      <p:sp>
        <p:nvSpPr>
          <p:cNvPr id="179" name="Google Shape;179;p24"/>
          <p:cNvSpPr txBox="1"/>
          <p:nvPr>
            <p:ph type="title"/>
          </p:nvPr>
        </p:nvSpPr>
        <p:spPr>
          <a:xfrm>
            <a:off x="447923" y="369733"/>
            <a:ext cx="8197200" cy="993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Lessons Learned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7"/>
          <p:cNvSpPr txBox="1"/>
          <p:nvPr>
            <p:ph type="title"/>
          </p:nvPr>
        </p:nvSpPr>
        <p:spPr>
          <a:xfrm>
            <a:off x="473400" y="282075"/>
            <a:ext cx="8197200" cy="8985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Background/Motivation: </a:t>
            </a:r>
            <a:r>
              <a:rPr i="1" lang="en-US" sz="2400"/>
              <a:t>The Waters of Lake Erie</a:t>
            </a:r>
            <a:endParaRPr i="1" sz="2400"/>
          </a:p>
          <a:p>
            <a:pPr indent="0" lvl="0" marL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None/>
            </a:pPr>
            <a:r>
              <a:rPr b="0" lang="en-US" sz="2200">
                <a:latin typeface="Open Sans"/>
                <a:ea typeface="Open Sans"/>
                <a:cs typeface="Open Sans"/>
                <a:sym typeface="Open Sans"/>
              </a:rPr>
              <a:t>Our team worked with a non-profit research group in Erie, PA </a:t>
            </a:r>
            <a:endParaRPr sz="2400"/>
          </a:p>
        </p:txBody>
      </p:sp>
      <p:pic>
        <p:nvPicPr>
          <p:cNvPr id="39" name="Google Shape;39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21825" y="2167850"/>
            <a:ext cx="5269775" cy="2823250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7"/>
          <p:cNvSpPr/>
          <p:nvPr/>
        </p:nvSpPr>
        <p:spPr>
          <a:xfrm>
            <a:off x="3790339" y="2596180"/>
            <a:ext cx="1179600" cy="319800"/>
          </a:xfrm>
          <a:prstGeom prst="roundRect">
            <a:avLst>
              <a:gd fmla="val 16667" name="adj"/>
            </a:avLst>
          </a:prstGeom>
          <a:solidFill>
            <a:srgbClr val="FFFF00"/>
          </a:solidFill>
          <a:ln cap="flat" cmpd="sng" w="9525">
            <a:solidFill>
              <a:srgbClr val="0E111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Lake Erie</a:t>
            </a:r>
            <a:endParaRPr/>
          </a:p>
        </p:txBody>
      </p:sp>
      <p:sp>
        <p:nvSpPr>
          <p:cNvPr id="41" name="Google Shape;41;p7"/>
          <p:cNvSpPr/>
          <p:nvPr/>
        </p:nvSpPr>
        <p:spPr>
          <a:xfrm rot="1128332">
            <a:off x="6150800" y="4063407"/>
            <a:ext cx="674718" cy="257268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7"/>
          <p:cNvSpPr/>
          <p:nvPr/>
        </p:nvSpPr>
        <p:spPr>
          <a:xfrm>
            <a:off x="6570425" y="3748225"/>
            <a:ext cx="1216800" cy="345600"/>
          </a:xfrm>
          <a:prstGeom prst="roundRect">
            <a:avLst>
              <a:gd fmla="val 16667" name="adj"/>
            </a:avLst>
          </a:prstGeom>
          <a:solidFill>
            <a:srgbClr val="FFFF00"/>
          </a:solidFill>
          <a:ln cap="flat" cmpd="sng" w="9525">
            <a:solidFill>
              <a:srgbClr val="0E111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T.R.E.C.</a:t>
            </a:r>
            <a:endParaRPr/>
          </a:p>
        </p:txBody>
      </p:sp>
      <p:sp>
        <p:nvSpPr>
          <p:cNvPr id="43" name="Google Shape;43;p7"/>
          <p:cNvSpPr txBox="1"/>
          <p:nvPr/>
        </p:nvSpPr>
        <p:spPr>
          <a:xfrm>
            <a:off x="182500" y="2162475"/>
            <a:ext cx="3539400" cy="24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chemeClr val="lt2"/>
                </a:solidFill>
              </a:rPr>
              <a:t>Regional Science Consortium</a:t>
            </a:r>
            <a:endParaRPr sz="1900">
              <a:solidFill>
                <a:schemeClr val="lt2"/>
              </a:solidFill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00"/>
              <a:buChar char="●"/>
            </a:pPr>
            <a:r>
              <a:rPr lang="en-US" sz="1900">
                <a:solidFill>
                  <a:schemeClr val="lt2"/>
                </a:solidFill>
              </a:rPr>
              <a:t>501c(3) Non-Profit Org.</a:t>
            </a:r>
            <a:endParaRPr sz="1900">
              <a:solidFill>
                <a:schemeClr val="lt2"/>
              </a:solidFill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00"/>
              <a:buChar char="●"/>
            </a:pPr>
            <a:r>
              <a:rPr lang="en-US" sz="1900">
                <a:solidFill>
                  <a:schemeClr val="lt2"/>
                </a:solidFill>
              </a:rPr>
              <a:t>Facilitates</a:t>
            </a:r>
            <a:endParaRPr sz="1900">
              <a:solidFill>
                <a:schemeClr val="lt2"/>
              </a:solidFill>
            </a:endParaRPr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00"/>
              <a:buChar char="○"/>
            </a:pPr>
            <a:r>
              <a:rPr lang="en-US" sz="1900">
                <a:solidFill>
                  <a:schemeClr val="lt2"/>
                </a:solidFill>
              </a:rPr>
              <a:t>Education</a:t>
            </a:r>
            <a:endParaRPr sz="1900">
              <a:solidFill>
                <a:schemeClr val="lt2"/>
              </a:solidFill>
            </a:endParaRPr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00"/>
              <a:buChar char="○"/>
            </a:pPr>
            <a:r>
              <a:rPr lang="en-US" sz="1900">
                <a:solidFill>
                  <a:schemeClr val="lt2"/>
                </a:solidFill>
              </a:rPr>
              <a:t>Research</a:t>
            </a:r>
            <a:endParaRPr sz="1900">
              <a:solidFill>
                <a:schemeClr val="lt2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Char char="○"/>
            </a:pPr>
            <a:r>
              <a:rPr lang="en-US" sz="1900">
                <a:solidFill>
                  <a:schemeClr val="lt2"/>
                </a:solidFill>
              </a:rPr>
              <a:t>Collaboration</a:t>
            </a:r>
            <a:r>
              <a:rPr lang="en-US" sz="1500">
                <a:solidFill>
                  <a:schemeClr val="lt2"/>
                </a:solidFill>
              </a:rPr>
              <a:t> </a:t>
            </a:r>
            <a:endParaRPr sz="1500">
              <a:solidFill>
                <a:schemeClr val="lt2"/>
              </a:solidFill>
            </a:endParaRPr>
          </a:p>
        </p:txBody>
      </p:sp>
      <p:pic>
        <p:nvPicPr>
          <p:cNvPr id="44" name="Google Shape;44;p7"/>
          <p:cNvPicPr preferRelativeResize="0"/>
          <p:nvPr/>
        </p:nvPicPr>
        <p:blipFill rotWithShape="1">
          <a:blip r:embed="rId4">
            <a:alphaModFix/>
          </a:blip>
          <a:srcRect b="29672" l="0" r="0" t="31423"/>
          <a:stretch/>
        </p:blipFill>
        <p:spPr>
          <a:xfrm>
            <a:off x="6020425" y="1207370"/>
            <a:ext cx="2971175" cy="98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5"/>
          <p:cNvSpPr txBox="1"/>
          <p:nvPr>
            <p:ph idx="1" type="body"/>
          </p:nvPr>
        </p:nvSpPr>
        <p:spPr>
          <a:xfrm>
            <a:off x="447923" y="1730667"/>
            <a:ext cx="8197200" cy="2365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Live Data collection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Parameter additions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Bug fixes</a:t>
            </a:r>
            <a:endParaRPr sz="1800"/>
          </a:p>
        </p:txBody>
      </p:sp>
      <p:sp>
        <p:nvSpPr>
          <p:cNvPr id="185" name="Google Shape;185;p25"/>
          <p:cNvSpPr txBox="1"/>
          <p:nvPr>
            <p:ph type="title"/>
          </p:nvPr>
        </p:nvSpPr>
        <p:spPr>
          <a:xfrm>
            <a:off x="447923" y="369733"/>
            <a:ext cx="8197200" cy="993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Future Work - V2.0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6"/>
          <p:cNvSpPr txBox="1"/>
          <p:nvPr>
            <p:ph idx="1" type="body"/>
          </p:nvPr>
        </p:nvSpPr>
        <p:spPr>
          <a:xfrm>
            <a:off x="447923" y="1730667"/>
            <a:ext cx="8197200" cy="2365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Dr. Jeanette Schnars - RSC Contact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Justin Walters and Joseph Davidson - WQData Live POC’s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Dave, </a:t>
            </a:r>
            <a:r>
              <a:rPr i="1" lang="en-US" sz="1800"/>
              <a:t>the man</a:t>
            </a:r>
            <a:r>
              <a:rPr lang="en-US" sz="1800"/>
              <a:t>, Beck - Guidance, Support, Inspiration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>
                <a:solidFill>
                  <a:srgbClr val="F0F3F6"/>
                </a:solidFill>
                <a:latin typeface="Arial"/>
                <a:ea typeface="Arial"/>
                <a:cs typeface="Arial"/>
                <a:sym typeface="Arial"/>
              </a:rPr>
              <a:t>Nels Schimek - Streamlit Assistance</a:t>
            </a:r>
            <a:endParaRPr sz="1800">
              <a:solidFill>
                <a:srgbClr val="F0F3F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0F3F6"/>
              </a:buClr>
              <a:buSzPts val="1800"/>
              <a:buFont typeface="Arial"/>
              <a:buChar char="●"/>
            </a:pPr>
            <a:r>
              <a:rPr lang="en-US" sz="1800">
                <a:solidFill>
                  <a:srgbClr val="F0F3F6"/>
                </a:solidFill>
                <a:latin typeface="Arial"/>
                <a:ea typeface="Arial"/>
                <a:cs typeface="Arial"/>
                <a:sym typeface="Arial"/>
              </a:rPr>
              <a:t>Evan Komp - Python/Github Support</a:t>
            </a:r>
            <a:endParaRPr sz="1800">
              <a:solidFill>
                <a:srgbClr val="F0F3F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0F3F6"/>
              </a:buClr>
              <a:buSzPts val="1800"/>
              <a:buFont typeface="Arial"/>
              <a:buChar char="●"/>
            </a:pPr>
            <a:r>
              <a:rPr lang="en-US" sz="1800">
                <a:solidFill>
                  <a:srgbClr val="F0F3F6"/>
                </a:solidFill>
                <a:latin typeface="Arial"/>
                <a:ea typeface="Arial"/>
                <a:cs typeface="Arial"/>
                <a:sym typeface="Arial"/>
              </a:rPr>
              <a:t>Stack Overflow - Team MVP</a:t>
            </a:r>
            <a:endParaRPr sz="1800"/>
          </a:p>
        </p:txBody>
      </p:sp>
      <p:sp>
        <p:nvSpPr>
          <p:cNvPr id="191" name="Google Shape;191;p26"/>
          <p:cNvSpPr txBox="1"/>
          <p:nvPr>
            <p:ph type="title"/>
          </p:nvPr>
        </p:nvSpPr>
        <p:spPr>
          <a:xfrm>
            <a:off x="447923" y="369733"/>
            <a:ext cx="8197200" cy="993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Acknowledgements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7"/>
          <p:cNvSpPr txBox="1"/>
          <p:nvPr>
            <p:ph type="title"/>
          </p:nvPr>
        </p:nvSpPr>
        <p:spPr>
          <a:xfrm>
            <a:off x="447923" y="371510"/>
            <a:ext cx="8197200" cy="993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Questions?</a:t>
            </a:r>
            <a:endParaRPr/>
          </a:p>
        </p:txBody>
      </p:sp>
      <p:pic>
        <p:nvPicPr>
          <p:cNvPr id="197" name="Google Shape;19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4275" y="1709645"/>
            <a:ext cx="2430450" cy="2430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8"/>
          <p:cNvSpPr txBox="1"/>
          <p:nvPr>
            <p:ph idx="1" type="body"/>
          </p:nvPr>
        </p:nvSpPr>
        <p:spPr>
          <a:xfrm>
            <a:off x="85725" y="1730675"/>
            <a:ext cx="3942000" cy="2251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9250" lvl="0" marL="457200" rtl="0" algn="l">
              <a:spcBef>
                <a:spcPts val="480"/>
              </a:spcBef>
              <a:spcAft>
                <a:spcPts val="0"/>
              </a:spcAft>
              <a:buSzPts val="1900"/>
              <a:buFont typeface="Arial"/>
              <a:buChar char="●"/>
            </a:pPr>
            <a:r>
              <a:rPr b="0" lang="en-US" sz="1900">
                <a:latin typeface="Arial"/>
                <a:ea typeface="Arial"/>
                <a:cs typeface="Arial"/>
                <a:sym typeface="Arial"/>
              </a:rPr>
              <a:t>Temperature, Wind Speed, etc</a:t>
            </a:r>
            <a:endParaRPr b="0" sz="1900">
              <a:latin typeface="Arial"/>
              <a:ea typeface="Arial"/>
              <a:cs typeface="Arial"/>
              <a:sym typeface="Arial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Arial"/>
              <a:buChar char="●"/>
            </a:pPr>
            <a:r>
              <a:rPr b="0" lang="en-US" sz="1900">
                <a:latin typeface="Arial"/>
                <a:ea typeface="Arial"/>
                <a:cs typeface="Arial"/>
                <a:sym typeface="Arial"/>
              </a:rPr>
              <a:t>Accessed by many groups</a:t>
            </a:r>
            <a:endParaRPr b="0" sz="1900">
              <a:latin typeface="Arial"/>
              <a:ea typeface="Arial"/>
              <a:cs typeface="Arial"/>
              <a:sym typeface="Arial"/>
            </a:endParaRPr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b="0" lang="en-US" sz="1900">
                <a:latin typeface="Arial"/>
                <a:ea typeface="Arial"/>
                <a:cs typeface="Arial"/>
                <a:sym typeface="Arial"/>
              </a:rPr>
              <a:t>Fishermen</a:t>
            </a:r>
            <a:endParaRPr b="0" sz="1900">
              <a:latin typeface="Arial"/>
              <a:ea typeface="Arial"/>
              <a:cs typeface="Arial"/>
              <a:sym typeface="Arial"/>
            </a:endParaRPr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b="0" lang="en-US" sz="1900">
                <a:latin typeface="Arial"/>
                <a:ea typeface="Arial"/>
                <a:cs typeface="Arial"/>
                <a:sym typeface="Arial"/>
              </a:rPr>
              <a:t>Scientists</a:t>
            </a:r>
            <a:endParaRPr b="0" sz="1900">
              <a:latin typeface="Arial"/>
              <a:ea typeface="Arial"/>
              <a:cs typeface="Arial"/>
              <a:sym typeface="Arial"/>
            </a:endParaRPr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b="0" lang="en-US" sz="1900">
                <a:latin typeface="Arial"/>
                <a:ea typeface="Arial"/>
                <a:cs typeface="Arial"/>
                <a:sym typeface="Arial"/>
              </a:rPr>
              <a:t>Beachgoers</a:t>
            </a:r>
            <a:endParaRPr b="0" sz="19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50;p8"/>
          <p:cNvSpPr txBox="1"/>
          <p:nvPr>
            <p:ph type="title"/>
          </p:nvPr>
        </p:nvSpPr>
        <p:spPr>
          <a:xfrm>
            <a:off x="447925" y="828704"/>
            <a:ext cx="8197200" cy="574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RSC Operates and Maintains Buoys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None/>
            </a:pPr>
            <a:r>
              <a:rPr b="0" lang="en-US" sz="2400">
                <a:latin typeface="Open Sans"/>
                <a:ea typeface="Open Sans"/>
                <a:cs typeface="Open Sans"/>
                <a:sym typeface="Open Sans"/>
              </a:rPr>
              <a:t>The buoys collect data</a:t>
            </a:r>
            <a:endParaRPr/>
          </a:p>
        </p:txBody>
      </p:sp>
      <p:pic>
        <p:nvPicPr>
          <p:cNvPr id="51" name="Google Shape;51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1644" y="1730669"/>
            <a:ext cx="4623475" cy="263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Google Shape;52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28547" y="1067353"/>
            <a:ext cx="1446500" cy="173795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8"/>
          <p:cNvSpPr/>
          <p:nvPr/>
        </p:nvSpPr>
        <p:spPr>
          <a:xfrm rot="3430287">
            <a:off x="5021868" y="2622647"/>
            <a:ext cx="110675" cy="732709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rgbClr val="0E111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8"/>
          <p:cNvSpPr/>
          <p:nvPr/>
        </p:nvSpPr>
        <p:spPr>
          <a:xfrm rot="-7023036">
            <a:off x="6501538" y="1894113"/>
            <a:ext cx="110824" cy="732692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rgbClr val="0E111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8"/>
          <p:cNvSpPr/>
          <p:nvPr/>
        </p:nvSpPr>
        <p:spPr>
          <a:xfrm rot="-4885851">
            <a:off x="6584743" y="2205370"/>
            <a:ext cx="110736" cy="732748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rgbClr val="0E111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8"/>
          <p:cNvSpPr/>
          <p:nvPr/>
        </p:nvSpPr>
        <p:spPr>
          <a:xfrm rot="-2535167">
            <a:off x="6501623" y="2748422"/>
            <a:ext cx="110648" cy="73265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rgbClr val="0E111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8"/>
          <p:cNvSpPr/>
          <p:nvPr/>
        </p:nvSpPr>
        <p:spPr>
          <a:xfrm rot="-4408746">
            <a:off x="6584721" y="2268250"/>
            <a:ext cx="110773" cy="732622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rgbClr val="0E111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8"/>
          <p:cNvSpPr/>
          <p:nvPr/>
        </p:nvSpPr>
        <p:spPr>
          <a:xfrm rot="-4408746">
            <a:off x="6681821" y="2268250"/>
            <a:ext cx="110773" cy="732622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rgbClr val="0E111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9" name="Google Shape;59;p8"/>
          <p:cNvPicPr preferRelativeResize="0"/>
          <p:nvPr/>
        </p:nvPicPr>
        <p:blipFill rotWithShape="1">
          <a:blip r:embed="rId5">
            <a:alphaModFix/>
          </a:blip>
          <a:srcRect b="0" l="0" r="22372" t="0"/>
          <a:stretch/>
        </p:blipFill>
        <p:spPr>
          <a:xfrm>
            <a:off x="4886200" y="3643400"/>
            <a:ext cx="1122850" cy="928650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8"/>
          <p:cNvSpPr/>
          <p:nvPr/>
        </p:nvSpPr>
        <p:spPr>
          <a:xfrm rot="-5400000">
            <a:off x="6209749" y="3684676"/>
            <a:ext cx="128100" cy="4023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rgbClr val="0E111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9"/>
          <p:cNvSpPr txBox="1"/>
          <p:nvPr>
            <p:ph idx="1" type="body"/>
          </p:nvPr>
        </p:nvSpPr>
        <p:spPr>
          <a:xfrm>
            <a:off x="99550" y="1730675"/>
            <a:ext cx="8545500" cy="2365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23850" lvl="0" marL="457200" rtl="0" algn="l">
              <a:spcBef>
                <a:spcPts val="480"/>
              </a:spcBef>
              <a:spcAft>
                <a:spcPts val="0"/>
              </a:spcAft>
              <a:buSzPts val="1500"/>
              <a:buFont typeface="Arial"/>
              <a:buChar char="●"/>
            </a:pPr>
            <a:r>
              <a:rPr b="0" lang="en-US" sz="1500">
                <a:latin typeface="Arial"/>
                <a:ea typeface="Arial"/>
                <a:cs typeface="Arial"/>
                <a:sym typeface="Arial"/>
              </a:rPr>
              <a:t>Data contains outliers</a:t>
            </a:r>
            <a:endParaRPr b="0" sz="1500"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●"/>
            </a:pPr>
            <a:r>
              <a:rPr b="0" lang="en-US" sz="1500">
                <a:latin typeface="Arial"/>
                <a:ea typeface="Arial"/>
                <a:cs typeface="Arial"/>
                <a:sym typeface="Arial"/>
              </a:rPr>
              <a:t>Research requires years worth of data</a:t>
            </a:r>
            <a:endParaRPr b="0" sz="1500"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●"/>
            </a:pPr>
            <a:r>
              <a:rPr b="0" lang="en-US" sz="1500">
                <a:latin typeface="Arial"/>
                <a:ea typeface="Arial"/>
                <a:cs typeface="Arial"/>
                <a:sym typeface="Arial"/>
              </a:rPr>
              <a:t>Data is not uniform</a:t>
            </a:r>
            <a:endParaRPr b="0" sz="1500"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●"/>
            </a:pPr>
            <a:r>
              <a:rPr b="0" lang="en-US" sz="1500">
                <a:latin typeface="Arial"/>
                <a:ea typeface="Arial"/>
                <a:cs typeface="Arial"/>
                <a:sym typeface="Arial"/>
              </a:rPr>
              <a:t>Data will further accumulate over time</a:t>
            </a:r>
            <a:endParaRPr b="0" sz="1500"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●"/>
            </a:pPr>
            <a:r>
              <a:rPr b="0" lang="en-US" sz="1500">
                <a:latin typeface="Arial"/>
                <a:ea typeface="Arial"/>
                <a:cs typeface="Arial"/>
                <a:sym typeface="Arial"/>
              </a:rPr>
              <a:t>The RSC has other responsibilities</a:t>
            </a:r>
            <a:endParaRPr b="0" sz="1500">
              <a:latin typeface="Arial"/>
              <a:ea typeface="Arial"/>
              <a:cs typeface="Arial"/>
              <a:sym typeface="Arial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-US" sz="1500">
                <a:latin typeface="Arial"/>
                <a:ea typeface="Arial"/>
                <a:cs typeface="Arial"/>
                <a:sym typeface="Arial"/>
              </a:rPr>
              <a:t>No time available for this processing</a:t>
            </a:r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9"/>
          <p:cNvSpPr txBox="1"/>
          <p:nvPr>
            <p:ph type="title"/>
          </p:nvPr>
        </p:nvSpPr>
        <p:spPr>
          <a:xfrm>
            <a:off x="447923" y="369733"/>
            <a:ext cx="8197200" cy="993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Issue: There is </a:t>
            </a:r>
            <a:r>
              <a:rPr i="1" lang="en-US"/>
              <a:t>a lot</a:t>
            </a:r>
            <a:r>
              <a:rPr lang="en-US"/>
              <a:t> of data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None/>
            </a:pPr>
            <a:r>
              <a:rPr b="0" i="1" lang="en-US" sz="2400">
                <a:latin typeface="Open Sans"/>
                <a:ea typeface="Open Sans"/>
                <a:cs typeface="Open Sans"/>
                <a:sym typeface="Open Sans"/>
              </a:rPr>
              <a:t>Waves</a:t>
            </a:r>
            <a:r>
              <a:rPr b="0" lang="en-US" sz="2400">
                <a:latin typeface="Open Sans"/>
                <a:ea typeface="Open Sans"/>
                <a:cs typeface="Open Sans"/>
                <a:sym typeface="Open Sans"/>
              </a:rPr>
              <a:t> of data</a:t>
            </a:r>
            <a:endParaRPr/>
          </a:p>
        </p:txBody>
      </p:sp>
      <p:pic>
        <p:nvPicPr>
          <p:cNvPr id="67" name="Google Shape;67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5895" y="1437475"/>
            <a:ext cx="3989500" cy="2658998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9"/>
          <p:cNvSpPr txBox="1"/>
          <p:nvPr/>
        </p:nvSpPr>
        <p:spPr>
          <a:xfrm>
            <a:off x="5616050" y="2357550"/>
            <a:ext cx="9126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FAFAFA"/>
                </a:solidFill>
                <a:latin typeface="Arial Black"/>
                <a:ea typeface="Arial Black"/>
                <a:cs typeface="Arial Black"/>
                <a:sym typeface="Arial Black"/>
              </a:rPr>
              <a:t>The Data</a:t>
            </a:r>
            <a:endParaRPr b="1">
              <a:solidFill>
                <a:srgbClr val="FAFAFA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69" name="Google Shape;69;p9"/>
          <p:cNvSpPr txBox="1"/>
          <p:nvPr/>
        </p:nvSpPr>
        <p:spPr>
          <a:xfrm>
            <a:off x="5028900" y="3242775"/>
            <a:ext cx="9126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300">
                <a:solidFill>
                  <a:srgbClr val="FAFAFA"/>
                </a:solidFill>
              </a:rPr>
              <a:t>Our Team</a:t>
            </a:r>
            <a:endParaRPr i="1" sz="1300">
              <a:solidFill>
                <a:srgbClr val="FAFAFA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0"/>
          <p:cNvSpPr txBox="1"/>
          <p:nvPr>
            <p:ph type="title"/>
          </p:nvPr>
        </p:nvSpPr>
        <p:spPr>
          <a:xfrm>
            <a:off x="447923" y="369733"/>
            <a:ext cx="8197200" cy="993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Project Design - Back End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None/>
            </a:pPr>
            <a:r>
              <a:rPr b="0" lang="en-US" sz="2400">
                <a:latin typeface="Open Sans"/>
                <a:ea typeface="Open Sans"/>
                <a:cs typeface="Open Sans"/>
                <a:sym typeface="Open Sans"/>
              </a:rPr>
              <a:t>A data collection and cleaning like none other</a:t>
            </a:r>
            <a:endParaRPr sz="2300"/>
          </a:p>
        </p:txBody>
      </p:sp>
      <p:sp>
        <p:nvSpPr>
          <p:cNvPr id="75" name="Google Shape;75;p10"/>
          <p:cNvSpPr txBox="1"/>
          <p:nvPr>
            <p:ph idx="1" type="body"/>
          </p:nvPr>
        </p:nvSpPr>
        <p:spPr>
          <a:xfrm>
            <a:off x="447925" y="1693075"/>
            <a:ext cx="5194200" cy="3232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45720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-US" sz="1500">
                <a:latin typeface="Arial"/>
                <a:ea typeface="Arial"/>
                <a:cs typeface="Arial"/>
                <a:sym typeface="Arial"/>
              </a:rPr>
              <a:t>Collecting Data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spcBef>
                <a:spcPts val="480"/>
              </a:spcBef>
              <a:spcAft>
                <a:spcPts val="0"/>
              </a:spcAft>
              <a:buSzPts val="1500"/>
              <a:buFont typeface="Arial"/>
              <a:buChar char="●"/>
            </a:pPr>
            <a:r>
              <a:rPr b="0" lang="en-US" sz="1500">
                <a:latin typeface="Arial"/>
                <a:ea typeface="Arial"/>
                <a:cs typeface="Arial"/>
                <a:sym typeface="Arial"/>
              </a:rPr>
              <a:t>Call API to receive historical data</a:t>
            </a:r>
            <a:endParaRPr b="0" sz="15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 b="0" sz="15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b="0" lang="en-US" sz="1500"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en-US" sz="1500">
                <a:latin typeface="Arial"/>
                <a:ea typeface="Arial"/>
                <a:cs typeface="Arial"/>
                <a:sym typeface="Arial"/>
              </a:rPr>
              <a:t>Process Data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spcBef>
                <a:spcPts val="480"/>
              </a:spcBef>
              <a:spcAft>
                <a:spcPts val="0"/>
              </a:spcAft>
              <a:buSzPts val="1500"/>
              <a:buFont typeface="Arial"/>
              <a:buChar char="●"/>
            </a:pPr>
            <a:r>
              <a:rPr b="0" lang="en-US" sz="1500">
                <a:latin typeface="Arial"/>
                <a:ea typeface="Arial"/>
                <a:cs typeface="Arial"/>
                <a:sym typeface="Arial"/>
              </a:rPr>
              <a:t>Standardize and downsample data</a:t>
            </a:r>
            <a:endParaRPr b="0" sz="15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 b="0" sz="15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b="0" lang="en-US" sz="1500"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en-US" sz="1500">
                <a:latin typeface="Arial"/>
                <a:ea typeface="Arial"/>
                <a:cs typeface="Arial"/>
                <a:sym typeface="Arial"/>
              </a:rPr>
              <a:t>Merge Data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spcBef>
                <a:spcPts val="480"/>
              </a:spcBef>
              <a:spcAft>
                <a:spcPts val="0"/>
              </a:spcAft>
              <a:buSzPts val="1500"/>
              <a:buFont typeface="Arial"/>
              <a:buChar char="●"/>
            </a:pPr>
            <a:r>
              <a:rPr b="0" lang="en-US" sz="1500">
                <a:latin typeface="Arial"/>
                <a:ea typeface="Arial"/>
                <a:cs typeface="Arial"/>
                <a:sym typeface="Arial"/>
              </a:rPr>
              <a:t>Format the data for use</a:t>
            </a:r>
            <a:endParaRPr b="0" sz="15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1"/>
          <p:cNvSpPr txBox="1"/>
          <p:nvPr>
            <p:ph type="title"/>
          </p:nvPr>
        </p:nvSpPr>
        <p:spPr>
          <a:xfrm>
            <a:off x="406075" y="371500"/>
            <a:ext cx="8354400" cy="993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 Wrangling Across 3 Projects/Sources</a:t>
            </a:r>
            <a:endParaRPr/>
          </a:p>
        </p:txBody>
      </p:sp>
      <p:pic>
        <p:nvPicPr>
          <p:cNvPr id="81" name="Google Shape;81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77625"/>
            <a:ext cx="3332183" cy="2082623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08542" y="1477625"/>
            <a:ext cx="2818616" cy="2082606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75846" y="1477643"/>
            <a:ext cx="2841354" cy="2082605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1"/>
          <p:cNvSpPr txBox="1"/>
          <p:nvPr/>
        </p:nvSpPr>
        <p:spPr>
          <a:xfrm>
            <a:off x="179200" y="3672475"/>
            <a:ext cx="3115800" cy="14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lt2"/>
                </a:solidFill>
              </a:rPr>
              <a:t>iChart6 circa 2002</a:t>
            </a:r>
            <a:endParaRPr b="1">
              <a:solidFill>
                <a:schemeClr val="lt2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</a:pPr>
            <a:r>
              <a:rPr lang="en-US">
                <a:solidFill>
                  <a:schemeClr val="lt2"/>
                </a:solidFill>
              </a:rPr>
              <a:t>Google drive raw ichart files</a:t>
            </a:r>
            <a:endParaRPr>
              <a:solidFill>
                <a:schemeClr val="lt2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</a:pPr>
            <a:r>
              <a:rPr lang="en-US">
                <a:solidFill>
                  <a:schemeClr val="lt2"/>
                </a:solidFill>
              </a:rPr>
              <a:t>Manually download 6 years worth of data</a:t>
            </a:r>
            <a:endParaRPr>
              <a:solidFill>
                <a:schemeClr val="lt2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</a:pPr>
            <a:r>
              <a:rPr lang="en-US">
                <a:solidFill>
                  <a:schemeClr val="lt2"/>
                </a:solidFill>
              </a:rPr>
              <a:t>Reminded me of childhood computers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85" name="Google Shape;85;p11"/>
          <p:cNvSpPr txBox="1"/>
          <p:nvPr/>
        </p:nvSpPr>
        <p:spPr>
          <a:xfrm>
            <a:off x="4482775" y="3672500"/>
            <a:ext cx="4162500" cy="1470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2"/>
                </a:solidFill>
              </a:rPr>
              <a:t> </a:t>
            </a:r>
            <a:r>
              <a:rPr b="1" lang="en-US">
                <a:solidFill>
                  <a:schemeClr val="lt2"/>
                </a:solidFill>
              </a:rPr>
              <a:t>WQData Live</a:t>
            </a:r>
            <a:r>
              <a:rPr lang="en-US">
                <a:solidFill>
                  <a:schemeClr val="lt2"/>
                </a:solidFill>
              </a:rPr>
              <a:t> </a:t>
            </a:r>
            <a:endParaRPr>
              <a:solidFill>
                <a:schemeClr val="lt2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</a:pPr>
            <a:r>
              <a:rPr lang="en-US">
                <a:solidFill>
                  <a:schemeClr val="lt2"/>
                </a:solidFill>
              </a:rPr>
              <a:t>“Old” and “new” project data</a:t>
            </a:r>
            <a:endParaRPr>
              <a:solidFill>
                <a:schemeClr val="lt2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</a:pPr>
            <a:r>
              <a:rPr lang="en-US">
                <a:solidFill>
                  <a:schemeClr val="lt2"/>
                </a:solidFill>
              </a:rPr>
              <a:t>Can download via API calls</a:t>
            </a:r>
            <a:endParaRPr>
              <a:solidFill>
                <a:schemeClr val="lt2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</a:pPr>
            <a:r>
              <a:rPr lang="en-US">
                <a:solidFill>
                  <a:schemeClr val="lt2"/>
                </a:solidFill>
              </a:rPr>
              <a:t>Questionable API set up</a:t>
            </a:r>
            <a:endParaRPr>
              <a:solidFill>
                <a:schemeClr val="lt2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</a:pPr>
            <a:r>
              <a:rPr lang="en-US">
                <a:solidFill>
                  <a:schemeClr val="lt2"/>
                </a:solidFill>
              </a:rPr>
              <a:t>Reminded me of papercuts</a:t>
            </a:r>
            <a:endParaRPr>
              <a:solidFill>
                <a:schemeClr val="lt2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2"/>
          <p:cNvSpPr txBox="1"/>
          <p:nvPr>
            <p:ph type="title"/>
          </p:nvPr>
        </p:nvSpPr>
        <p:spPr>
          <a:xfrm>
            <a:off x="447923" y="371510"/>
            <a:ext cx="8197200" cy="993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 Conversion</a:t>
            </a:r>
            <a:endParaRPr/>
          </a:p>
        </p:txBody>
      </p:sp>
      <p:pic>
        <p:nvPicPr>
          <p:cNvPr id="91" name="Google Shape;91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33350" y="3026125"/>
            <a:ext cx="5131325" cy="1097247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33350" y="1501275"/>
            <a:ext cx="5131331" cy="101975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2"/>
          <p:cNvSpPr txBox="1"/>
          <p:nvPr/>
        </p:nvSpPr>
        <p:spPr>
          <a:xfrm>
            <a:off x="5086563" y="1202175"/>
            <a:ext cx="2272500" cy="3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2"/>
                </a:solidFill>
              </a:rPr>
              <a:t>Example iChart Data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94" name="Google Shape;94;p12"/>
          <p:cNvSpPr txBox="1"/>
          <p:nvPr/>
        </p:nvSpPr>
        <p:spPr>
          <a:xfrm>
            <a:off x="5162763" y="2738325"/>
            <a:ext cx="2272500" cy="3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2"/>
                </a:solidFill>
              </a:rPr>
              <a:t>Example Cleaned Data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95" name="Google Shape;95;p12"/>
          <p:cNvSpPr txBox="1"/>
          <p:nvPr/>
        </p:nvSpPr>
        <p:spPr>
          <a:xfrm>
            <a:off x="127200" y="1907250"/>
            <a:ext cx="34236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</a:pPr>
            <a:r>
              <a:rPr lang="en-US">
                <a:solidFill>
                  <a:schemeClr val="lt2"/>
                </a:solidFill>
              </a:rPr>
              <a:t>Standardized…</a:t>
            </a:r>
            <a:endParaRPr>
              <a:solidFill>
                <a:schemeClr val="lt2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</a:pPr>
            <a:r>
              <a:rPr lang="en-US">
                <a:solidFill>
                  <a:schemeClr val="lt2"/>
                </a:solidFill>
              </a:rPr>
              <a:t>To tidy format</a:t>
            </a:r>
            <a:endParaRPr>
              <a:solidFill>
                <a:schemeClr val="lt2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</a:pPr>
            <a:r>
              <a:rPr lang="en-US">
                <a:solidFill>
                  <a:schemeClr val="lt2"/>
                </a:solidFill>
              </a:rPr>
              <a:t>Device names</a:t>
            </a:r>
            <a:endParaRPr>
              <a:solidFill>
                <a:schemeClr val="lt2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</a:pPr>
            <a:r>
              <a:rPr lang="en-US">
                <a:solidFill>
                  <a:schemeClr val="lt2"/>
                </a:solidFill>
              </a:rPr>
              <a:t>Parameter names</a:t>
            </a:r>
            <a:endParaRPr>
              <a:solidFill>
                <a:schemeClr val="lt2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</a:pPr>
            <a:r>
              <a:rPr lang="en-US">
                <a:solidFill>
                  <a:schemeClr val="lt2"/>
                </a:solidFill>
              </a:rPr>
              <a:t>Units</a:t>
            </a:r>
            <a:endParaRPr>
              <a:solidFill>
                <a:schemeClr val="lt2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</a:pPr>
            <a:r>
              <a:rPr lang="en-US">
                <a:solidFill>
                  <a:schemeClr val="lt2"/>
                </a:solidFill>
              </a:rPr>
              <a:t>Down-sampled data frequency</a:t>
            </a:r>
            <a:endParaRPr>
              <a:solidFill>
                <a:schemeClr val="lt2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</a:pPr>
            <a:r>
              <a:rPr lang="en-US">
                <a:solidFill>
                  <a:schemeClr val="lt2"/>
                </a:solidFill>
              </a:rPr>
              <a:t>hourly</a:t>
            </a:r>
            <a:endParaRPr>
              <a:solidFill>
                <a:schemeClr val="lt2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</a:pPr>
            <a:r>
              <a:rPr lang="en-US">
                <a:solidFill>
                  <a:schemeClr val="lt2"/>
                </a:solidFill>
              </a:rPr>
              <a:t>daily</a:t>
            </a:r>
            <a:endParaRPr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2"/>
                </a:solidFill>
              </a:rPr>
              <a:t>All parameters across all years are now combined into </a:t>
            </a:r>
            <a:r>
              <a:rPr b="1" lang="en-US">
                <a:solidFill>
                  <a:schemeClr val="lt2"/>
                </a:solidFill>
              </a:rPr>
              <a:t>1</a:t>
            </a:r>
            <a:r>
              <a:rPr b="1" lang="en-US">
                <a:solidFill>
                  <a:schemeClr val="lt2"/>
                </a:solidFill>
              </a:rPr>
              <a:t> file</a:t>
            </a:r>
            <a:r>
              <a:rPr lang="en-US">
                <a:solidFill>
                  <a:schemeClr val="lt2"/>
                </a:solidFill>
              </a:rPr>
              <a:t>, </a:t>
            </a:r>
            <a:endParaRPr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2"/>
                </a:solidFill>
              </a:rPr>
              <a:t>as opposed to 20 files per year, </a:t>
            </a:r>
            <a:endParaRPr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2"/>
                </a:solidFill>
              </a:rPr>
              <a:t>across </a:t>
            </a:r>
            <a:r>
              <a:rPr lang="en-US">
                <a:solidFill>
                  <a:schemeClr val="lt2"/>
                </a:solidFill>
              </a:rPr>
              <a:t>3</a:t>
            </a:r>
            <a:r>
              <a:rPr b="1" lang="en-US">
                <a:solidFill>
                  <a:schemeClr val="lt2"/>
                </a:solidFill>
              </a:rPr>
              <a:t> </a:t>
            </a:r>
            <a:r>
              <a:rPr lang="en-US">
                <a:solidFill>
                  <a:schemeClr val="lt2"/>
                </a:solidFill>
              </a:rPr>
              <a:t>different</a:t>
            </a:r>
            <a:r>
              <a:rPr b="1" lang="en-US">
                <a:solidFill>
                  <a:schemeClr val="lt2"/>
                </a:solidFill>
              </a:rPr>
              <a:t> data sources.</a:t>
            </a:r>
            <a:endParaRPr b="1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3"/>
          <p:cNvSpPr txBox="1"/>
          <p:nvPr>
            <p:ph type="title"/>
          </p:nvPr>
        </p:nvSpPr>
        <p:spPr>
          <a:xfrm>
            <a:off x="447923" y="369733"/>
            <a:ext cx="8197200" cy="993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Project Design - Front End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None/>
            </a:pPr>
            <a:r>
              <a:rPr b="0" lang="en-US" sz="2400">
                <a:latin typeface="Open Sans"/>
                <a:ea typeface="Open Sans"/>
                <a:cs typeface="Open Sans"/>
                <a:sym typeface="Open Sans"/>
              </a:rPr>
              <a:t>Filtering and processing of cleaned data-set, GUI</a:t>
            </a:r>
            <a:endParaRPr sz="2300"/>
          </a:p>
        </p:txBody>
      </p:sp>
      <p:sp>
        <p:nvSpPr>
          <p:cNvPr id="101" name="Google Shape;101;p13"/>
          <p:cNvSpPr txBox="1"/>
          <p:nvPr>
            <p:ph idx="1" type="body"/>
          </p:nvPr>
        </p:nvSpPr>
        <p:spPr>
          <a:xfrm>
            <a:off x="447925" y="1693075"/>
            <a:ext cx="5194200" cy="3232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45720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-US" sz="1500">
                <a:latin typeface="Arial"/>
                <a:ea typeface="Arial"/>
                <a:cs typeface="Arial"/>
                <a:sym typeface="Arial"/>
              </a:rPr>
              <a:t>Database Manipulator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spcBef>
                <a:spcPts val="480"/>
              </a:spcBef>
              <a:spcAft>
                <a:spcPts val="0"/>
              </a:spcAft>
              <a:buSzPts val="1500"/>
              <a:buFont typeface="Arial"/>
              <a:buChar char="●"/>
            </a:pPr>
            <a:r>
              <a:rPr b="0" lang="en-US" sz="1500">
                <a:latin typeface="Arial"/>
                <a:ea typeface="Arial"/>
                <a:cs typeface="Arial"/>
                <a:sym typeface="Arial"/>
              </a:rPr>
              <a:t>Filters larger </a:t>
            </a:r>
            <a:r>
              <a:rPr b="0" lang="en-US" sz="1500">
                <a:latin typeface="Arial"/>
                <a:ea typeface="Arial"/>
                <a:cs typeface="Arial"/>
                <a:sym typeface="Arial"/>
              </a:rPr>
              <a:t>dataset down to user-selected values</a:t>
            </a:r>
            <a:endParaRPr b="0" sz="15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 b="0" sz="15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b="0" lang="en-US" sz="1500"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en-US" sz="1500">
                <a:latin typeface="Arial"/>
                <a:ea typeface="Arial"/>
                <a:cs typeface="Arial"/>
                <a:sym typeface="Arial"/>
              </a:rPr>
              <a:t>Plotting Functions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spcBef>
                <a:spcPts val="480"/>
              </a:spcBef>
              <a:spcAft>
                <a:spcPts val="0"/>
              </a:spcAft>
              <a:buSzPts val="1500"/>
              <a:buFont typeface="Arial"/>
              <a:buChar char="●"/>
            </a:pPr>
            <a:r>
              <a:rPr b="0" lang="en-US" sz="1500">
                <a:latin typeface="Arial"/>
                <a:ea typeface="Arial"/>
                <a:cs typeface="Arial"/>
                <a:sym typeface="Arial"/>
              </a:rPr>
              <a:t>Plot created datasets such that graphs displayed correctly</a:t>
            </a:r>
            <a:endParaRPr b="0" sz="15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 b="0" sz="15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b="0" lang="en-US" sz="1500"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en-US" sz="1500">
                <a:latin typeface="Arial"/>
                <a:ea typeface="Arial"/>
                <a:cs typeface="Arial"/>
                <a:sym typeface="Arial"/>
              </a:rPr>
              <a:t>Advanced Statistics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spcBef>
                <a:spcPts val="480"/>
              </a:spcBef>
              <a:spcAft>
                <a:spcPts val="0"/>
              </a:spcAft>
              <a:buSzPts val="1500"/>
              <a:buFont typeface="Arial"/>
              <a:buChar char="●"/>
            </a:pPr>
            <a:r>
              <a:rPr b="0" lang="en-US" sz="1500">
                <a:latin typeface="Arial"/>
                <a:ea typeface="Arial"/>
                <a:cs typeface="Arial"/>
                <a:sym typeface="Arial"/>
              </a:rPr>
              <a:t>Utilize Database Manipulator to generate plots and advanced stats</a:t>
            </a:r>
            <a:endParaRPr b="0" sz="15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4"/>
          <p:cNvSpPr txBox="1"/>
          <p:nvPr>
            <p:ph type="title"/>
          </p:nvPr>
        </p:nvSpPr>
        <p:spPr>
          <a:xfrm>
            <a:off x="447923" y="369733"/>
            <a:ext cx="8197200" cy="993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Project Structure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None/>
            </a:pPr>
            <a:r>
              <a:rPr b="0" lang="en-US" sz="2400">
                <a:latin typeface="Open Sans"/>
                <a:ea typeface="Open Sans"/>
                <a:cs typeface="Open Sans"/>
                <a:sym typeface="Open Sans"/>
              </a:rPr>
              <a:t>Clear differentiation between subsystems</a:t>
            </a:r>
            <a:endParaRPr sz="2300"/>
          </a:p>
        </p:txBody>
      </p:sp>
      <p:pic>
        <p:nvPicPr>
          <p:cNvPr id="107" name="Google Shape;107;p14"/>
          <p:cNvPicPr preferRelativeResize="0"/>
          <p:nvPr/>
        </p:nvPicPr>
        <p:blipFill rotWithShape="1">
          <a:blip r:embed="rId3">
            <a:alphaModFix/>
          </a:blip>
          <a:srcRect b="45169" l="0" r="0" t="0"/>
          <a:stretch/>
        </p:blipFill>
        <p:spPr>
          <a:xfrm>
            <a:off x="573500" y="1516023"/>
            <a:ext cx="3522225" cy="298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4"/>
          <p:cNvPicPr preferRelativeResize="0"/>
          <p:nvPr/>
        </p:nvPicPr>
        <p:blipFill rotWithShape="1">
          <a:blip r:embed="rId3">
            <a:alphaModFix/>
          </a:blip>
          <a:srcRect b="0" l="0" r="0" t="54830"/>
          <a:stretch/>
        </p:blipFill>
        <p:spPr>
          <a:xfrm>
            <a:off x="4095725" y="1516025"/>
            <a:ext cx="4275824" cy="2980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UW Purple">
  <a:themeElements>
    <a:clrScheme name="4b2e83">
      <a:dk1>
        <a:srgbClr val="4B2E83"/>
      </a:dk1>
      <a:lt1>
        <a:srgbClr val="E8D3A2"/>
      </a:lt1>
      <a:dk2>
        <a:srgbClr val="4B2E83"/>
      </a:dk2>
      <a:lt2>
        <a:srgbClr val="FFFFFF"/>
      </a:lt2>
      <a:accent1>
        <a:srgbClr val="4B2E83"/>
      </a:accent1>
      <a:accent2>
        <a:srgbClr val="E8D3A2"/>
      </a:accent2>
      <a:accent3>
        <a:srgbClr val="FFFFFF"/>
      </a:accent3>
      <a:accent4>
        <a:srgbClr val="D8D9DA"/>
      </a:accent4>
      <a:accent5>
        <a:srgbClr val="999999"/>
      </a:accent5>
      <a:accent6>
        <a:srgbClr val="917B4C"/>
      </a:accent6>
      <a:hlink>
        <a:srgbClr val="D8D9DA"/>
      </a:hlink>
      <a:folHlink>
        <a:srgbClr val="99999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